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2" r:id="rId4"/>
    <p:sldId id="273" r:id="rId5"/>
    <p:sldId id="274" r:id="rId6"/>
    <p:sldId id="275" r:id="rId7"/>
    <p:sldId id="269" r:id="rId8"/>
    <p:sldId id="271" r:id="rId9"/>
    <p:sldId id="268" r:id="rId10"/>
    <p:sldId id="27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07068"/>
            <a:ext cx="7766936" cy="3174536"/>
          </a:xfrm>
        </p:spPr>
        <p:txBody>
          <a:bodyPr/>
          <a:lstStyle/>
          <a:p>
            <a:r>
              <a:rPr lang="en-US" sz="5000" dirty="0"/>
              <a:t>Institutional Repositories as a Veritable Tool during and after COVID19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581604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Presenter: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Dr. Samuel C. Avemaria Utulu,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Department of Library and Information Science,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Faculty of Business and Social Sciences,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Adeleke University, Ede,</a:t>
            </a:r>
          </a:p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Osun</a:t>
            </a:r>
            <a:r>
              <a:rPr lang="en-US" sz="2400" b="1" dirty="0">
                <a:solidFill>
                  <a:schemeClr val="tx1"/>
                </a:solidFill>
              </a:rPr>
              <a:t> State </a:t>
            </a:r>
          </a:p>
        </p:txBody>
      </p:sp>
    </p:spTree>
    <p:extLst>
      <p:ext uri="{BB962C8B-B14F-4D97-AF65-F5344CB8AC3E}">
        <p14:creationId xmlns:p14="http://schemas.microsoft.com/office/powerpoint/2010/main" val="309226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on Universities during and after COVID19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0516"/>
            <a:ext cx="10572192" cy="4561478"/>
          </a:xfrm>
        </p:spPr>
        <p:txBody>
          <a:bodyPr>
            <a:noAutofit/>
          </a:bodyPr>
          <a:lstStyle/>
          <a:p>
            <a:r>
              <a:rPr lang="en-US" sz="3000" dirty="0"/>
              <a:t>IR can help universities to improve their rating in global ranking of universities, particularly </a:t>
            </a:r>
            <a:r>
              <a:rPr lang="en-US" sz="3000" dirty="0" err="1"/>
              <a:t>webometric</a:t>
            </a:r>
            <a:r>
              <a:rPr lang="en-US" sz="3000" dirty="0"/>
              <a:t> ranking.</a:t>
            </a:r>
          </a:p>
          <a:p>
            <a:r>
              <a:rPr lang="en-US" sz="3000" dirty="0"/>
              <a:t>IR can help universities to keep track of their research and publication trends.</a:t>
            </a:r>
          </a:p>
          <a:p>
            <a:r>
              <a:rPr lang="en-US" sz="3000" dirty="0"/>
              <a:t>IR provides ground for training young academics in the art and science of scientific research publication management.</a:t>
            </a:r>
          </a:p>
          <a:p>
            <a:r>
              <a:rPr lang="en-US" sz="3000" dirty="0"/>
              <a:t>Helps universities to easily contribute to the stock of global scholarly knowledge, and</a:t>
            </a:r>
          </a:p>
          <a:p>
            <a:r>
              <a:rPr lang="en-US" sz="3000" dirty="0"/>
              <a:t>To eradicate knowledge divide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292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Felicitation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algn="ctr"/>
            <a:r>
              <a:rPr lang="en-US" sz="6000" b="1" dirty="0"/>
              <a:t>Thank you for listening </a:t>
            </a:r>
          </a:p>
        </p:txBody>
      </p:sp>
    </p:spTree>
    <p:extLst>
      <p:ext uri="{BB962C8B-B14F-4D97-AF65-F5344CB8AC3E}">
        <p14:creationId xmlns:p14="http://schemas.microsoft.com/office/powerpoint/2010/main" val="412888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Open Access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31758"/>
            <a:ext cx="10487971" cy="4993105"/>
          </a:xfrm>
        </p:spPr>
        <p:txBody>
          <a:bodyPr>
            <a:normAutofit/>
          </a:bodyPr>
          <a:lstStyle/>
          <a:p>
            <a:r>
              <a:rPr lang="en-US" sz="2800" dirty="0"/>
              <a:t>Open access initiative (OAI) is a movement that began at the turn of the 20</a:t>
            </a:r>
            <a:r>
              <a:rPr lang="en-US" sz="2800" baseline="30000" dirty="0"/>
              <a:t>th</a:t>
            </a:r>
            <a:r>
              <a:rPr lang="en-US" sz="2800" dirty="0"/>
              <a:t> Century.</a:t>
            </a:r>
          </a:p>
          <a:p>
            <a:r>
              <a:rPr lang="en-US" sz="2800" dirty="0"/>
              <a:t>It is based on the belief that scholarly products of universities and related institutions should be treated as public goods.</a:t>
            </a:r>
          </a:p>
          <a:p>
            <a:r>
              <a:rPr lang="en-US" sz="2800" dirty="0"/>
              <a:t>Proponents of OAI suggest that scholarly products of universities and related institutions should not be commercialized given that they are public goods.</a:t>
            </a:r>
          </a:p>
          <a:p>
            <a:r>
              <a:rPr lang="en-US" sz="2800" dirty="0"/>
              <a:t>The movement believes that this will make scholarly products available to everybody and consequently, promote human, social, economic and environmental development.</a:t>
            </a:r>
          </a:p>
        </p:txBody>
      </p:sp>
    </p:spTree>
    <p:extLst>
      <p:ext uri="{BB962C8B-B14F-4D97-AF65-F5344CB8AC3E}">
        <p14:creationId xmlns:p14="http://schemas.microsoft.com/office/powerpoint/2010/main" val="2218907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 of Open Access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40042"/>
            <a:ext cx="10680477" cy="498107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Gold Model: </a:t>
            </a:r>
            <a:r>
              <a:rPr lang="en-US" sz="2800" b="1" dirty="0"/>
              <a:t>Based on open access journals and closed access journals offering opportunities for open access publishing. 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Gold model based OAI charges publication fees and provides free access to users.</a:t>
            </a:r>
          </a:p>
          <a:p>
            <a:r>
              <a:rPr lang="en-US" sz="2800" b="1" dirty="0">
                <a:solidFill>
                  <a:schemeClr val="accent1"/>
                </a:solidFill>
              </a:rPr>
              <a:t>Platinum Model: </a:t>
            </a:r>
            <a:r>
              <a:rPr lang="en-US" sz="2800" b="1" dirty="0"/>
              <a:t>Based on open access journals. 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It evolved after the gold model was criticized for charging publication fees.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It does not charge publication and access fees.</a:t>
            </a:r>
          </a:p>
          <a:p>
            <a:r>
              <a:rPr lang="en-US" sz="2800" b="1" dirty="0">
                <a:solidFill>
                  <a:schemeClr val="accent1"/>
                </a:solidFill>
              </a:rPr>
              <a:t>Green Model: </a:t>
            </a:r>
            <a:r>
              <a:rPr lang="en-US" sz="2800" b="1" dirty="0"/>
              <a:t>Based on institutional arrangements that allow universities to take charge of the publication of their scholarly products; hence, its name, </a:t>
            </a:r>
            <a:r>
              <a:rPr lang="en-US" sz="2800" b="1" dirty="0">
                <a:solidFill>
                  <a:srgbClr val="FF0000"/>
                </a:solidFill>
              </a:rPr>
              <a:t>institutional repository</a:t>
            </a:r>
            <a:r>
              <a:rPr lang="en-US" sz="28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6571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Models of Institutional 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67853"/>
            <a:ext cx="10475941" cy="4573509"/>
          </a:xfrm>
        </p:spPr>
        <p:txBody>
          <a:bodyPr>
            <a:normAutofit/>
          </a:bodyPr>
          <a:lstStyle/>
          <a:p>
            <a:r>
              <a:rPr lang="en-US" sz="4000" b="1" dirty="0"/>
              <a:t>There are two broad models of Institutional Repository (IR):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First model is determined by extent of access.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Second model is determined by the type of content(s) deposited in an IR.</a:t>
            </a:r>
          </a:p>
        </p:txBody>
      </p:sp>
    </p:spTree>
    <p:extLst>
      <p:ext uri="{BB962C8B-B14F-4D97-AF65-F5344CB8AC3E}">
        <p14:creationId xmlns:p14="http://schemas.microsoft.com/office/powerpoint/2010/main" val="143492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Extent of Access based Institutional Repository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80675"/>
            <a:ext cx="10596255" cy="477653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600" b="1" dirty="0"/>
              <a:t>This model of IR is determined by the extent of access an IR provides to a university’s scholarly products:</a:t>
            </a:r>
            <a:endParaRPr lang="en-US" sz="3600" b="1" dirty="0">
              <a:solidFill>
                <a:srgbClr val="FF0000"/>
              </a:solidFill>
            </a:endParaRPr>
          </a:p>
          <a:p>
            <a:pPr lvl="2"/>
            <a:r>
              <a:rPr lang="en-US" sz="3400" b="1" dirty="0">
                <a:solidFill>
                  <a:schemeClr val="accent1"/>
                </a:solidFill>
              </a:rPr>
              <a:t>Institutional access only IR</a:t>
            </a:r>
            <a:r>
              <a:rPr lang="en-US" sz="3400" b="1" dirty="0">
                <a:solidFill>
                  <a:srgbClr val="FF0000"/>
                </a:solidFill>
              </a:rPr>
              <a:t>: This model of IR provides free access to scholarly products only to members of the university that own it.</a:t>
            </a:r>
          </a:p>
          <a:p>
            <a:pPr lvl="2"/>
            <a:r>
              <a:rPr lang="en-US" sz="3400" b="1" dirty="0">
                <a:solidFill>
                  <a:schemeClr val="accent1"/>
                </a:solidFill>
              </a:rPr>
              <a:t>Global access based IR</a:t>
            </a:r>
            <a:r>
              <a:rPr lang="en-US" sz="3400" b="1" dirty="0">
                <a:solidFill>
                  <a:srgbClr val="FF0000"/>
                </a:solidFill>
              </a:rPr>
              <a:t>: This model of IR provides free access to a university’s scholarly products to everybody who has access to the Internet across the globe.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94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Content based Institutional Repository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2706"/>
            <a:ext cx="10548129" cy="4441162"/>
          </a:xfrm>
        </p:spPr>
        <p:txBody>
          <a:bodyPr>
            <a:normAutofit fontScale="85000" lnSpcReduction="20000"/>
          </a:bodyPr>
          <a:lstStyle/>
          <a:p>
            <a:pPr marL="342900" lvl="1" indent="-342900"/>
            <a:r>
              <a:rPr lang="en-US" sz="3600" b="1" dirty="0"/>
              <a:t>This model of IR is determined by the type of scholarly product(s) that are allowed to be deposited into an IR:</a:t>
            </a:r>
          </a:p>
          <a:p>
            <a:pPr marL="742950" lvl="2" indent="-342900"/>
            <a:r>
              <a:rPr lang="en-US" sz="3400" b="1" dirty="0">
                <a:solidFill>
                  <a:schemeClr val="accent1"/>
                </a:solidFill>
              </a:rPr>
              <a:t>Electronic Thesis and Dissertation Model: </a:t>
            </a:r>
            <a:r>
              <a:rPr lang="en-US" sz="3400" b="1" dirty="0">
                <a:solidFill>
                  <a:srgbClr val="FF0000"/>
                </a:solidFill>
              </a:rPr>
              <a:t>This type of IR only allows depositors to deposit theses and dissertations and its normally referred to as ETDs.</a:t>
            </a:r>
          </a:p>
          <a:p>
            <a:pPr marL="742950" lvl="2" indent="-342900"/>
            <a:r>
              <a:rPr lang="en-US" sz="3400" b="1" dirty="0">
                <a:solidFill>
                  <a:schemeClr val="accent1"/>
                </a:solidFill>
              </a:rPr>
              <a:t>Scholar Products/General Model:</a:t>
            </a:r>
            <a:r>
              <a:rPr lang="en-US" sz="3400" b="1" dirty="0">
                <a:solidFill>
                  <a:srgbClr val="FF0000"/>
                </a:solidFill>
              </a:rPr>
              <a:t> This type of IR allows the deposition of all types of scholarly products</a:t>
            </a:r>
          </a:p>
          <a:p>
            <a:pPr marL="1200150" lvl="3" indent="-342900"/>
            <a:r>
              <a:rPr lang="en-US" sz="3200" b="1" dirty="0">
                <a:solidFill>
                  <a:srgbClr val="FF0000"/>
                </a:solidFill>
              </a:rPr>
              <a:t>Books, articles, essays, handouts, etc. which can be in the form of pre-prints and post-prints.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Enablers of Institutional 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35505"/>
            <a:ext cx="10487972" cy="5161548"/>
          </a:xfrm>
        </p:spPr>
        <p:txBody>
          <a:bodyPr>
            <a:noAutofit/>
          </a:bodyPr>
          <a:lstStyle/>
          <a:p>
            <a:r>
              <a:rPr lang="en-US" sz="3600" b="1" dirty="0"/>
              <a:t>Two factors promoted the invention of IR namely,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The historic tradition that showed that academics shared their intellectual products among themselves free of charge in order to promote further academic inquiries.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The invention of information and communication technologies, particularly computers and the Internet</a:t>
            </a:r>
          </a:p>
        </p:txBody>
      </p:sp>
    </p:spTree>
    <p:extLst>
      <p:ext uri="{BB962C8B-B14F-4D97-AF65-F5344CB8AC3E}">
        <p14:creationId xmlns:p14="http://schemas.microsoft.com/office/powerpoint/2010/main" val="269224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 to Institutional Repository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1759"/>
            <a:ext cx="10512034" cy="5281862"/>
          </a:xfrm>
        </p:spPr>
        <p:txBody>
          <a:bodyPr>
            <a:normAutofit fontScale="92500"/>
          </a:bodyPr>
          <a:lstStyle/>
          <a:p>
            <a:r>
              <a:rPr lang="en-US" sz="4000" b="1" dirty="0"/>
              <a:t>Conversely, three factors militate against IR adoption and diffusion namely,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Capitalism 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Commercial publishers incursion into research dissemination practices of universities, and by extension, academic reward systems.</a:t>
            </a:r>
          </a:p>
          <a:p>
            <a:pPr lvl="1"/>
            <a:r>
              <a:rPr lang="en-US" sz="3600" b="1" dirty="0">
                <a:solidFill>
                  <a:srgbClr val="FF0000"/>
                </a:solidFill>
              </a:rPr>
              <a:t>The influence of the two factors above on academics willingness to freely share their intellectual products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5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068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Implications on Library &amp; Information Services during and after COVID19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74" y="1581484"/>
            <a:ext cx="11201400" cy="5276516"/>
          </a:xfrm>
        </p:spPr>
        <p:txBody>
          <a:bodyPr>
            <a:noAutofit/>
          </a:bodyPr>
          <a:lstStyle/>
          <a:p>
            <a:r>
              <a:rPr lang="en-US" sz="3000" dirty="0"/>
              <a:t>Free acquisition of information resources.</a:t>
            </a:r>
          </a:p>
          <a:p>
            <a:r>
              <a:rPr lang="en-US" sz="3000" dirty="0"/>
              <a:t>Promotion of local contents.</a:t>
            </a:r>
          </a:p>
          <a:p>
            <a:r>
              <a:rPr lang="en-US" sz="3000" dirty="0"/>
              <a:t>Unrestricted access to information resources provided by the university library.</a:t>
            </a:r>
          </a:p>
          <a:p>
            <a:r>
              <a:rPr lang="en-US" sz="3000" dirty="0"/>
              <a:t>Provision and dissemination of context specific information resources.</a:t>
            </a:r>
          </a:p>
          <a:p>
            <a:r>
              <a:rPr lang="en-US" sz="3000" dirty="0"/>
              <a:t>Participation in the 2.0 world where content users are the primary producers of the contents they use.</a:t>
            </a:r>
          </a:p>
          <a:p>
            <a:r>
              <a:rPr lang="en-US" sz="3000" dirty="0"/>
              <a:t>Increase in the relevance and usefulness of information resource provided by university libraries.</a:t>
            </a:r>
          </a:p>
        </p:txBody>
      </p:sp>
    </p:spTree>
    <p:extLst>
      <p:ext uri="{BB962C8B-B14F-4D97-AF65-F5344CB8AC3E}">
        <p14:creationId xmlns:p14="http://schemas.microsoft.com/office/powerpoint/2010/main" val="360028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497</TotalTime>
  <Words>701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Institutional Repositories as a Veritable Tool during and after COVID19</vt:lpstr>
      <vt:lpstr>What is Open Access Initiative</vt:lpstr>
      <vt:lpstr>Models of Open Access Initiative</vt:lpstr>
      <vt:lpstr>Models of Institutional Repository</vt:lpstr>
      <vt:lpstr>Extent of Access based Institutional Repository Model</vt:lpstr>
      <vt:lpstr>Type of Content based Institutional Repository Model</vt:lpstr>
      <vt:lpstr>Enablers of Institutional Repository</vt:lpstr>
      <vt:lpstr>Constraints to Institutional Repository</vt:lpstr>
      <vt:lpstr>Implications on Library &amp; Information Services during and after COVID19 </vt:lpstr>
      <vt:lpstr>Implications on Universities during and after COVID19 </vt:lpstr>
      <vt:lpstr>Felicitation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Fake News in the Wake of Corona Virus Pandemic: Postmodernism Perspective</dc:title>
  <dc:creator>Daramola</dc:creator>
  <cp:lastModifiedBy>olumuyiwa Odusanya</cp:lastModifiedBy>
  <cp:revision>170</cp:revision>
  <dcterms:created xsi:type="dcterms:W3CDTF">2020-05-10T10:31:44Z</dcterms:created>
  <dcterms:modified xsi:type="dcterms:W3CDTF">2020-12-07T10:14:03Z</dcterms:modified>
</cp:coreProperties>
</file>